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7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284" r:id="rId8"/>
    <p:sldId id="285" r:id="rId9"/>
    <p:sldId id="261" r:id="rId10"/>
    <p:sldId id="262" r:id="rId11"/>
    <p:sldId id="263" r:id="rId12"/>
    <p:sldId id="264" r:id="rId13"/>
    <p:sldId id="265" r:id="rId14"/>
    <p:sldId id="275" r:id="rId15"/>
    <p:sldId id="286" r:id="rId16"/>
    <p:sldId id="280" r:id="rId17"/>
    <p:sldId id="276" r:id="rId18"/>
    <p:sldId id="269" r:id="rId19"/>
    <p:sldId id="268" r:id="rId20"/>
    <p:sldId id="283" r:id="rId21"/>
    <p:sldId id="278" r:id="rId22"/>
    <p:sldId id="259" r:id="rId23"/>
    <p:sldId id="260" r:id="rId24"/>
    <p:sldId id="279" r:id="rId25"/>
    <p:sldId id="287" r:id="rId26"/>
    <p:sldId id="281" r:id="rId27"/>
    <p:sldId id="282" r:id="rId28"/>
  </p:sldIdLst>
  <p:sldSz cx="12192000" cy="6858000"/>
  <p:notesSz cx="6858000" cy="9144000"/>
  <p:embeddedFontLst>
    <p:embeddedFont>
      <p:font typeface="Barlow" panose="00000500000000000000" pitchFamily="2" charset="0"/>
      <p:regular r:id="rId31"/>
      <p:bold r:id="rId32"/>
      <p:italic r:id="rId33"/>
      <p:boldItalic r:id="rId34"/>
    </p:embeddedFont>
    <p:embeddedFont>
      <p:font typeface="Barlow Light" panose="00000400000000000000" pitchFamily="2" charset="0"/>
      <p:regular r:id="rId35"/>
      <p:italic r:id="rId36"/>
    </p:embeddedFont>
    <p:embeddedFont>
      <p:font typeface="Barlow SemiBold" panose="00000700000000000000" pitchFamily="2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Light" panose="020B0306030504020204" pitchFamily="34" charset="0"/>
      <p:regular r:id="rId49"/>
      <p:italic r:id="rId50"/>
    </p:embeddedFont>
    <p:embeddedFont>
      <p:font typeface="Open Sans Semibold" panose="020B070603080402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3D3A3B"/>
    <a:srgbClr val="E7E7E8"/>
    <a:srgbClr val="00CB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5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7E11E6-8150-AF44-AFE7-DF986568B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99326-1140-9949-874B-CD046F3049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A953B-9909-7344-830D-F654C8372957}" type="datetimeFigureOut">
              <a:rPr lang="en-US" smtClean="0"/>
              <a:t>16-Jun-21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B73C-BF19-5C49-9411-5E8924F19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62293-26BF-CA45-A807-782718E6AF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848B1-B0DD-424F-802B-05423415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53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CC0F-9473-0047-886D-57B7E191AF4C}" type="datetimeFigureOut">
              <a:rPr lang="en-US" smtClean="0"/>
              <a:t>16-Jun-21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D582C-B91B-2B4F-BB3D-6012B5620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35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4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D582C-B91B-2B4F-BB3D-6012B562093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0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9EEF8-F59E-404A-ADC6-4CDB1204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94B2B-C868-468D-91DC-8F17D0A5F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5458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FA5ACD-3A97-B149-B36C-5AA41525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9226" t="68124" r="-962" b="10595"/>
          <a:stretch/>
        </p:blipFill>
        <p:spPr>
          <a:xfrm>
            <a:off x="10260622" y="211344"/>
            <a:ext cx="1690585" cy="330075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E6306D7-3A2F-F940-9F7B-15EB392CAB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DCA242E-7F41-D547-A34B-ECAD02B740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E5544B2-7476-044A-821A-71516FF0BD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BA71D75-C832-624C-ADF5-2477EC2446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E0CB9A1-AA5A-1F45-81B8-6B21FDF845C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30281" y="3039762"/>
            <a:ext cx="9687754" cy="2309386"/>
          </a:xfrm>
          <a:prstGeom prst="rect">
            <a:avLst/>
          </a:prstGeom>
          <a:noFill/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41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55804"/>
            <a:ext cx="6089790" cy="92333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life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85430"/>
            <a:ext cx="6089790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It’s what you make it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748813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Sam Sample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4076805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23 April,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84250" r="-4719" b="9263"/>
          <a:stretch/>
        </p:blipFill>
        <p:spPr>
          <a:xfrm>
            <a:off x="5557919" y="5734878"/>
            <a:ext cx="5618375" cy="1006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59" t="13219" r="23662" b="-264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8A8EC-9FB9-444F-A69E-63E5196ED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52977" b="15545"/>
          <a:stretch/>
        </p:blipFill>
        <p:spPr>
          <a:xfrm>
            <a:off x="5557920" y="4760536"/>
            <a:ext cx="1131116" cy="1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0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B6F8-8E52-F940-BA78-A0A2B78F1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80" t="77968" r="-4719" b="9263"/>
          <a:stretch/>
        </p:blipFill>
        <p:spPr>
          <a:xfrm>
            <a:off x="5557919" y="4760536"/>
            <a:ext cx="5618375" cy="19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A2690-5A04-4048-8F01-F3EEC9A22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6846" t="13787" r="21181" b="2382"/>
          <a:stretch/>
        </p:blipFill>
        <p:spPr>
          <a:xfrm>
            <a:off x="6894485" y="404038"/>
            <a:ext cx="4834735" cy="519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6A9A7-BA5D-8F4F-87A5-52E81EF79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" t="4838" r="27910"/>
          <a:stretch/>
        </p:blipFill>
        <p:spPr>
          <a:xfrm>
            <a:off x="7876014" y="452487"/>
            <a:ext cx="4315985" cy="4270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55381-D824-1843-9E81-B6C7DD2761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833" r="5833"/>
          <a:stretch/>
        </p:blipFill>
        <p:spPr>
          <a:xfrm>
            <a:off x="5722463" y="4722829"/>
            <a:ext cx="2153551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76717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Facilities </a:t>
            </a:r>
            <a:br>
              <a:rPr lang="en-US" dirty="0"/>
            </a:br>
            <a:r>
              <a:rPr lang="en-US" dirty="0"/>
              <a:t>and 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3D571E-6C6A-4798-9A60-604AE949FEB4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4" cy="107721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Swinburne empowers you to </a:t>
            </a:r>
            <a:br>
              <a:rPr lang="en-US" dirty="0"/>
            </a:br>
            <a:r>
              <a:rPr lang="en-US" dirty="0"/>
              <a:t>make the most of your experience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11E3A5E-99C3-A248-9BD6-51A7C5B92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832144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has a wide range of facilities and support services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F6AA28-ECBB-4880-813D-2B3B6BEC86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FCFC9AE-857A-4CF3-B511-2C7E86276E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416969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181590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ple_Body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7152861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Safety on campus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6A50B-0CED-5E4D-BA45-B1ED01FB7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866" r="2" b="14827"/>
          <a:stretch/>
        </p:blipFill>
        <p:spPr>
          <a:xfrm>
            <a:off x="7683335" y="4899991"/>
            <a:ext cx="4081066" cy="978296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A92E0E6-1027-8048-A325-503E10C0E9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7152861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Swinburne takes safety and security very seriously.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29465B6-EAD9-4F8E-A664-BA0A0BD52F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D844A4-A477-478A-B06A-5DDB45441E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9966" t="12338" r="26401" b="3540"/>
          <a:stretch/>
        </p:blipFill>
        <p:spPr>
          <a:xfrm>
            <a:off x="7876015" y="449927"/>
            <a:ext cx="4315985" cy="4270342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E117F348-3FC8-42E6-B117-DD3752D149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</p:spTree>
    <p:extLst>
      <p:ext uri="{BB962C8B-B14F-4D97-AF65-F5344CB8AC3E}">
        <p14:creationId xmlns:p14="http://schemas.microsoft.com/office/powerpoint/2010/main" val="3794482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ple_Body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10681668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How a table slide can appear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79" y="2247150"/>
            <a:ext cx="1068166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You may add some body text to explain your table.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10E51DE-39B6-CC4B-BA98-3ABC1461CE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1068166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These can be useful for displaying statistics and timelines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963C177-FD25-4F8F-B236-438FB5316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68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ample_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6" t="68124" r="-962" b="10595"/>
          <a:stretch/>
        </p:blipFill>
        <p:spPr>
          <a:xfrm>
            <a:off x="10260622" y="211344"/>
            <a:ext cx="1690585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463E06F-50D7-40E4-812A-11E146F400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54444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948257-F3E9-42A0-897D-B46A5CCA6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13369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BC65B56-D0B6-4C98-A127-78F2820723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280" y="2930833"/>
            <a:ext cx="7445375" cy="1779587"/>
          </a:xfrm>
          <a:prstGeom prst="rect">
            <a:avLst/>
          </a:prstGeom>
        </p:spPr>
        <p:txBody>
          <a:bodyPr numCol="2" spcCol="457200"/>
          <a:lstStyle>
            <a:lvl1pPr marL="169863" indent="-169863">
              <a:buFont typeface="Open Sans" panose="020B0606030504020204" pitchFamily="34" charset="0"/>
              <a:buChar char="–"/>
              <a:defRPr sz="1200"/>
            </a:lvl1pPr>
            <a:lvl2pPr marL="627063" indent="-169863">
              <a:buFont typeface="Open Sans Light" panose="020B0306030504020204" pitchFamily="34" charset="0"/>
              <a:buChar char="–"/>
              <a:defRPr sz="1200"/>
            </a:lvl2pPr>
            <a:lvl3pPr marL="1084263" indent="-169863">
              <a:buFont typeface="Open Sans" panose="020B0606030504020204" pitchFamily="34" charset="0"/>
              <a:buChar char="–"/>
              <a:defRPr sz="1200"/>
            </a:lvl3pPr>
            <a:lvl4pPr marL="1541463" indent="-169863">
              <a:buFont typeface="Open Sans Light" panose="020B0306030504020204" pitchFamily="34" charset="0"/>
              <a:buChar char="–"/>
              <a:defRPr sz="1200"/>
            </a:lvl4pPr>
            <a:lvl5pPr marL="1998663" indent="-169863"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2027D4-5643-4011-9626-7B10E343214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494764"/>
            <a:ext cx="512569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bullet point 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C235A-2C12-455D-AC9D-1204ACE6A1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49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30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D304B-F131-D04E-9BB2-C234FACCF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E54F5-4EC8-495D-B871-5FDD7F4764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77191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9EECD76-5546-394C-A08F-DB8E115F00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929" y="3382499"/>
            <a:ext cx="7152861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35A7696-ECE8-C940-A4FE-4B77CA605C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C6E18F-FA4E-DF49-843E-38F72D48BA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929" y="4442370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09" t="68124" r="2" b="10595"/>
          <a:stretch/>
        </p:blipFill>
        <p:spPr>
          <a:xfrm>
            <a:off x="8102009" y="3233854"/>
            <a:ext cx="3662391" cy="330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2F9E7-BC4A-CD44-9374-3963AC3F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686" y="422097"/>
            <a:ext cx="1762621" cy="855390"/>
          </a:xfrm>
          <a:prstGeom prst="rect">
            <a:avLst/>
          </a:prstGeom>
          <a:ln w="635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7B3FD-0E2F-1A45-9E15-2CEF5BB47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5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5618375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5618375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BEE6D-49FB-440F-98D5-CB1C44202049}"/>
              </a:ext>
            </a:extLst>
          </p:cNvPr>
          <p:cNvGrpSpPr/>
          <p:nvPr userDrawn="1"/>
        </p:nvGrpSpPr>
        <p:grpSpPr>
          <a:xfrm>
            <a:off x="5557919" y="4760536"/>
            <a:ext cx="5618375" cy="1980506"/>
            <a:chOff x="5557919" y="4760536"/>
            <a:chExt cx="5618375" cy="19805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20B6F8-8E52-F940-BA78-A0A2B78F1B1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32480" t="77968" r="-4719" b="9263"/>
            <a:stretch/>
          </p:blipFill>
          <p:spPr>
            <a:xfrm>
              <a:off x="5557919" y="4760536"/>
              <a:ext cx="5618375" cy="198050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37A5EF-1CCA-4630-996C-77608B56F8B3}"/>
                </a:ext>
              </a:extLst>
            </p:cNvPr>
            <p:cNvSpPr/>
            <p:nvPr userDrawn="1"/>
          </p:nvSpPr>
          <p:spPr>
            <a:xfrm>
              <a:off x="6748272" y="4837176"/>
              <a:ext cx="4361688" cy="99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B6C16E-6CB1-4D84-B65E-7BE162FA3C7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953175" y="404813"/>
            <a:ext cx="4833937" cy="519747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8730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9B950-D9DF-7541-A266-CE79D0A9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311258-8550-6F40-BB50-693D1D0679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ts val="662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A16839-F903-C14A-8C23-60C27B9ADE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806063"/>
            <a:ext cx="6506097" cy="43281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ts val="2860"/>
              </a:lnSpc>
              <a:spcAft>
                <a:spcPts val="0"/>
              </a:spcAft>
              <a:buNone/>
              <a:defRPr sz="2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BE5CB6-B6EB-C044-A141-32611B898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3537942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1" i="0">
                <a:solidFill>
                  <a:srgbClr val="000000"/>
                </a:solidFill>
                <a:latin typeface="Barlow SemiBold" pitchFamily="2" charset="77"/>
                <a:ea typeface="DIN 2014 Demi" panose="020B05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Presented by Name </a:t>
            </a:r>
            <a:r>
              <a:rPr lang="en-GB" dirty="0" err="1"/>
              <a:t>Lastname</a:t>
            </a:r>
            <a:endParaRPr lang="en-GB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4B6657-AB48-D24C-8CD9-DFE2033AD0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3865934"/>
            <a:ext cx="3497815" cy="2845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400" b="0" i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Day 00 Month,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95770-577E-2F4F-90B8-2401D9014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B7D4E7-3C73-7A4A-946D-63804544E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4" t="78297" r="1" b="10595"/>
          <a:stretch/>
        </p:blipFill>
        <p:spPr>
          <a:xfrm>
            <a:off x="8080513" y="4811775"/>
            <a:ext cx="3683888" cy="1722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DDDD-6F87-BF44-8B03-FC4E347C6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23" t="71919" r="51711" b="23057"/>
          <a:stretch/>
        </p:blipFill>
        <p:spPr>
          <a:xfrm>
            <a:off x="6936377" y="3822520"/>
            <a:ext cx="806206" cy="779297"/>
          </a:xfrm>
          <a:prstGeom prst="rect">
            <a:avLst/>
          </a:prstGeom>
        </p:spPr>
      </p:pic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A52323EE-F917-4344-990B-84E13A1D887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52438"/>
            <a:ext cx="4316412" cy="427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2EAF4550-BE04-4D85-8140-CAEE531D60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22938" y="4722813"/>
            <a:ext cx="2152650" cy="1722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3916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knowledgement of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301E3A-AEBD-1049-9450-8220EE1A2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84569" r="1" b="10595"/>
          <a:stretch/>
        </p:blipFill>
        <p:spPr>
          <a:xfrm>
            <a:off x="6358878" y="5784573"/>
            <a:ext cx="5405523" cy="750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B0078-646E-0A42-AFBD-3E03F491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606" t="49360" r="68851" b="45400"/>
          <a:stretch/>
        </p:blipFill>
        <p:spPr>
          <a:xfrm>
            <a:off x="131977" y="323389"/>
            <a:ext cx="2780907" cy="812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21D86-4D96-E542-A7AA-52E138A56A16}"/>
              </a:ext>
            </a:extLst>
          </p:cNvPr>
          <p:cNvSpPr txBox="1"/>
          <p:nvPr/>
        </p:nvSpPr>
        <p:spPr>
          <a:xfrm>
            <a:off x="427599" y="2792273"/>
            <a:ext cx="459280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respectfully acknowledge the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People of the Kulin Nation, who are the Traditional Owners of the land on which Swinburne’s Australian campuses are located in Melbourne’s east and outer-east, and pay our respect to their Elders past, present and emerging.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are honoured to recognise our connection to </a:t>
            </a:r>
            <a:r>
              <a:rPr lang="en-GB" sz="1000" b="0" i="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Wurundjeri</a:t>
            </a:r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Country, history, culture, and spirituality through these locations, and strive to ensure that we operate in a manner that respects and honours the Elders and Ancestors of these lands.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respectfully acknowledge Swinburne’s Aboriginal and Torres Strait Islander staff, students, alumni, partners and visitors.</a:t>
            </a:r>
          </a:p>
          <a:p>
            <a:endParaRPr lang="en-GB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GB" sz="10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also acknowledge and respect the Traditional Owners of lands across Australia, their Elders, Ancestors, cultures, and heritage, and recognise the continuing sovereignties of all Aboriginal and Torres Strait Islander Nations.</a:t>
            </a:r>
          </a:p>
          <a:p>
            <a:endParaRPr lang="en-US" sz="10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F0F09-72F3-3441-9402-E373F8E5EB3F}"/>
              </a:ext>
            </a:extLst>
          </p:cNvPr>
          <p:cNvSpPr txBox="1"/>
          <p:nvPr/>
        </p:nvSpPr>
        <p:spPr>
          <a:xfrm>
            <a:off x="434508" y="1858410"/>
            <a:ext cx="566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latin typeface="Barlow Light" pitchFamily="2" charset="77"/>
                <a:ea typeface="DIN 2014 Light" panose="020B0404020202020204" pitchFamily="34" charset="77"/>
              </a:rPr>
              <a:t>Acknowledgement of Country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067CD-E520-DC4D-B83A-C56E5FCC5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21" t="28383" r="14498" b="18249"/>
          <a:stretch/>
        </p:blipFill>
        <p:spPr>
          <a:xfrm>
            <a:off x="7434470" y="404038"/>
            <a:ext cx="4757530" cy="5198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5ED88-E76B-A544-B183-904F87143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498" t="79189" r="57973" b="15495"/>
          <a:stretch/>
        </p:blipFill>
        <p:spPr>
          <a:xfrm>
            <a:off x="6358878" y="4950069"/>
            <a:ext cx="896687" cy="82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6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A883F-D7EF-994A-8C0A-250C680E9D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720" y="5565272"/>
            <a:ext cx="1814147" cy="880395"/>
          </a:xfrm>
          <a:prstGeom prst="rect">
            <a:avLst/>
          </a:prstGeom>
          <a:ln w="6350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9E8C4A-1C6F-0847-BF94-B8F6F086A0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1869344"/>
            <a:ext cx="5413929" cy="178125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54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CB0E58-519D-1C4A-9758-18D74E94D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909" t="68124" r="2" b="12204"/>
          <a:stretch/>
        </p:blipFill>
        <p:spPr>
          <a:xfrm>
            <a:off x="8102009" y="3233854"/>
            <a:ext cx="3662391" cy="305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B9D3D-C254-FE4D-B97F-D0D03F4FA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874" t="49360" r="52758" b="42026"/>
          <a:stretch/>
        </p:blipFill>
        <p:spPr>
          <a:xfrm>
            <a:off x="271667" y="323388"/>
            <a:ext cx="3372988" cy="13360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0FB895-CEDF-407A-8EBB-D14839C388BA}"/>
              </a:ext>
            </a:extLst>
          </p:cNvPr>
          <p:cNvSpPr/>
          <p:nvPr userDrawn="1"/>
        </p:nvSpPr>
        <p:spPr>
          <a:xfrm>
            <a:off x="8287473" y="6445667"/>
            <a:ext cx="3476927" cy="412333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1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3093C11-A994-E549-B042-382B089866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93312-AFF4-D84D-99E7-98D4D7B28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6" t="68124" r="1" b="10595"/>
          <a:stretch/>
        </p:blipFill>
        <p:spPr>
          <a:xfrm>
            <a:off x="10260623" y="211344"/>
            <a:ext cx="1615638" cy="330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273B4-A5A6-EE41-BD37-13F7331B8F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611B57F-60E4-BF40-AC95-C9DB86A26E2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9687754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1AB50-6DF5-0046-88B5-CCF309E40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9687754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9D4BD1-E32E-4B45-9EE2-0025BDBB5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6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slide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143AD1-9D72-DE4B-8F1E-2D6B178E53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6515" y="6104792"/>
            <a:ext cx="989746" cy="480318"/>
          </a:xfrm>
          <a:prstGeom prst="rect">
            <a:avLst/>
          </a:prstGeom>
          <a:ln w="635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117D9-7D31-CF43-ADFD-F98B62BD9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27" t="78481" r="2" b="14827"/>
          <a:stretch/>
        </p:blipFill>
        <p:spPr>
          <a:xfrm>
            <a:off x="7683335" y="4840357"/>
            <a:ext cx="4081066" cy="10379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86E4EA-34C8-E244-8CAB-C02FEF4020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280" y="449927"/>
            <a:ext cx="6904799" cy="58477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sz="3200" b="0" i="0" cap="none" baseline="0">
                <a:solidFill>
                  <a:srgbClr val="000000"/>
                </a:solidFill>
                <a:latin typeface="Barlow Light" pitchFamily="2" charset="77"/>
                <a:ea typeface="DIN 2014 Light" panose="020B0404020202020204" pitchFamily="34" charset="77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AE31527-290E-A24C-AA95-FA74345F0F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280" y="2247150"/>
            <a:ext cx="6904798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 i="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Click to edit body copy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259A720-FEE8-5141-B4A1-A0D410B4C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0280" y="1508852"/>
            <a:ext cx="6904798" cy="517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98469BC-0212-0841-B9E2-4583B2AB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280" y="6335873"/>
            <a:ext cx="5049837" cy="249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GB" dirty="0"/>
              <a:t>Footnotes can go here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4CD2C42-FE07-4F3E-B6EF-9DF80CF9FE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75588" y="449263"/>
            <a:ext cx="4316412" cy="4273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88525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29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87" r:id="rId4"/>
    <p:sldLayoutId id="2147483688" r:id="rId5"/>
    <p:sldLayoutId id="2147483673" r:id="rId6"/>
    <p:sldLayoutId id="2147483674" r:id="rId7"/>
    <p:sldLayoutId id="2147483675" r:id="rId8"/>
    <p:sldLayoutId id="2147483689" r:id="rId9"/>
    <p:sldLayoutId id="2147483677" r:id="rId10"/>
    <p:sldLayoutId id="2147483680" r:id="rId11"/>
    <p:sldLayoutId id="2147483671" r:id="rId12"/>
    <p:sldLayoutId id="2147483672" r:id="rId13"/>
    <p:sldLayoutId id="2147483681" r:id="rId14"/>
    <p:sldLayoutId id="2147483682" r:id="rId15"/>
    <p:sldLayoutId id="2147483683" r:id="rId16"/>
    <p:sldLayoutId id="2147483685" r:id="rId17"/>
    <p:sldLayoutId id="2147483686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FDAD08-58E8-754A-8F26-98AE4C041288}"/>
              </a:ext>
            </a:extLst>
          </p:cNvPr>
          <p:cNvSpPr txBox="1"/>
          <p:nvPr/>
        </p:nvSpPr>
        <p:spPr>
          <a:xfrm>
            <a:off x="729898" y="1582340"/>
            <a:ext cx="45042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The master slides within this template have been broken up into sections </a:t>
            </a:r>
            <a:b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</a:b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e.g. Title slides, body slides etc.</a:t>
            </a:r>
          </a:p>
          <a:p>
            <a:endParaRPr lang="en-US" b="1" dirty="0">
              <a:latin typeface="Barlow SemiBold" pitchFamily="2" charset="77"/>
              <a:ea typeface="DIN 2014 Demi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You can view all available master slides by clicking the ‘Layout’ drop-down in </a:t>
            </a:r>
            <a:b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</a:b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the Home tab.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Barlow SemiBold" pitchFamily="2" charset="77"/>
              <a:ea typeface="DIN 2014 Demi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If desired, you can remove the logo from all other slides except the Title and </a:t>
            </a:r>
            <a:b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</a:b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Thank you slides.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113D8-907C-7E45-AD18-9A0A5C22AD29}"/>
              </a:ext>
            </a:extLst>
          </p:cNvPr>
          <p:cNvSpPr txBox="1"/>
          <p:nvPr/>
        </p:nvSpPr>
        <p:spPr>
          <a:xfrm>
            <a:off x="6096000" y="1582340"/>
            <a:ext cx="45042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Feel free to change the size</a:t>
            </a:r>
            <a:b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</a:b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of the text to suit your slide. The sizes provided are our suggested and can </a:t>
            </a:r>
            <a:b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</a:b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be used as a guide.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Barlow SemiBold" pitchFamily="2" charset="77"/>
              <a:ea typeface="DIN 2014 Demi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There are best-use examples at the end </a:t>
            </a:r>
            <a:b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</a:b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of the slide deck.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Barlow SemiBold" pitchFamily="2" charset="77"/>
              <a:ea typeface="DIN 2014 Demi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Please read Swinburne’s brand guidelines document before creating your presentation.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AAD39-7D95-AA41-8C3F-DDE9A4656873}"/>
              </a:ext>
            </a:extLst>
          </p:cNvPr>
          <p:cNvSpPr/>
          <p:nvPr/>
        </p:nvSpPr>
        <p:spPr>
          <a:xfrm>
            <a:off x="729898" y="679810"/>
            <a:ext cx="4126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Barlow" pitchFamily="2" charset="77"/>
                <a:ea typeface="DIN 2014 Bold" panose="020B0504020202020204" pitchFamily="34" charset="77"/>
              </a:rPr>
              <a:t>Please read before using</a:t>
            </a:r>
          </a:p>
        </p:txBody>
      </p:sp>
    </p:spTree>
    <p:extLst>
      <p:ext uri="{BB962C8B-B14F-4D97-AF65-F5344CB8AC3E}">
        <p14:creationId xmlns:p14="http://schemas.microsoft.com/office/powerpoint/2010/main" val="375178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92633-BECE-6640-A355-6BF0F98DF33F}"/>
              </a:ext>
            </a:extLst>
          </p:cNvPr>
          <p:cNvSpPr txBox="1"/>
          <p:nvPr/>
        </p:nvSpPr>
        <p:spPr>
          <a:xfrm>
            <a:off x="467139" y="427384"/>
            <a:ext cx="265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Barlow SemiBold" pitchFamily="2" charset="77"/>
                <a:ea typeface="DIN 2014 Demi" panose="020B0504020202020204" pitchFamily="34" charset="77"/>
              </a:rPr>
              <a:t>The below slides are options for body slides.</a:t>
            </a:r>
            <a:endParaRPr lang="en-US" b="1" u="sng" dirty="0">
              <a:latin typeface="Barlow SemiBold" pitchFamily="2" charset="77"/>
              <a:ea typeface="DIN 2014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905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2AB77-B05F-9144-A6F9-8C18C75C3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449927"/>
            <a:ext cx="9687755" cy="584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0F030E-BD08-764B-8A4F-D83780342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280" y="2247150"/>
            <a:ext cx="9687754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332DF-F097-9641-894D-445A1838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61">
            <a:extLst>
              <a:ext uri="{FF2B5EF4-FFF2-40B4-BE49-F238E27FC236}">
                <a16:creationId xmlns:a16="http://schemas.microsoft.com/office/drawing/2014/main" id="{7F4366BA-8463-4041-918D-C60BEA8E7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280" y="6335873"/>
            <a:ext cx="5049837" cy="2492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8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B20C3F-2CAA-4406-AA0D-2887676A0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57620D-B0BE-4AEE-A1ED-04D8191E1C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B6AA40-F939-479A-A7B0-71F05E986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30438C-B178-4DD3-B0E8-72ADBBAA0C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CC06A9-43B8-4CC3-8953-E65A09365E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19561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539A-BD92-4DBA-9A50-74569B9CA5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E5CA2-52A4-4B65-9EEF-D4DCF6204B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C5F17F-E482-4889-B4B1-53BEEE5B07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B3C10-E585-4B2C-ACF6-9F2EAAA5EB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E00662-CAD8-4DCB-86EB-32E2FF88F9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2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BEF0636-B43B-411D-AEA5-4823134E25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A49C6C6-D2F6-4FBB-B63D-1A297163A0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B348C0-93EF-440D-B9EB-848D19F0C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3EA5B6-848E-47A6-8B32-0227684C9C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able Placeholder 15">
            <a:extLst>
              <a:ext uri="{FF2B5EF4-FFF2-40B4-BE49-F238E27FC236}">
                <a16:creationId xmlns:a16="http://schemas.microsoft.com/office/drawing/2014/main" id="{74BDCE20-D37A-497A-AD64-071B86489B3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9610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92633-BECE-6640-A355-6BF0F98DF33F}"/>
              </a:ext>
            </a:extLst>
          </p:cNvPr>
          <p:cNvSpPr txBox="1"/>
          <p:nvPr/>
        </p:nvSpPr>
        <p:spPr>
          <a:xfrm>
            <a:off x="467140" y="427384"/>
            <a:ext cx="193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Barlow SemiBold" pitchFamily="2" charset="77"/>
                <a:ea typeface="DIN 2014 Demi" panose="020B0504020202020204" pitchFamily="34" charset="77"/>
              </a:rPr>
              <a:t>Below is our Thank you slide </a:t>
            </a:r>
            <a:endParaRPr lang="en-US" b="1" u="sng" dirty="0">
              <a:latin typeface="Barlow SemiBold" pitchFamily="2" charset="77"/>
              <a:ea typeface="DIN 2014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979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68D730-20AF-1B42-B55B-3811C86CD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929" y="2445781"/>
            <a:ext cx="7152861" cy="86562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3C8804-882E-5E48-A77B-52687D7EEF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8929" y="4114378"/>
            <a:ext cx="3497815" cy="28457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00F736-1A66-984B-BC96-62D528884F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40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92633-BECE-6640-A355-6BF0F98DF33F}"/>
              </a:ext>
            </a:extLst>
          </p:cNvPr>
          <p:cNvSpPr txBox="1"/>
          <p:nvPr/>
        </p:nvSpPr>
        <p:spPr>
          <a:xfrm>
            <a:off x="467139" y="427384"/>
            <a:ext cx="258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Barlow SemiBold" pitchFamily="2" charset="77"/>
                <a:ea typeface="DIN 2014 Demi" panose="020B0504020202020204" pitchFamily="34" charset="77"/>
              </a:rPr>
              <a:t>Below are some sample slides in action</a:t>
            </a:r>
            <a:endParaRPr lang="en-US" b="1" u="sng" dirty="0">
              <a:latin typeface="Barlow SemiBold" pitchFamily="2" charset="77"/>
              <a:ea typeface="DIN 2014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3481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53F28FD-F6D5-464D-B879-5C474B97D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55804"/>
            <a:ext cx="6089790" cy="92333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292B022-0FA5-8A4E-8DD1-0A6DF7FD3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2874E-7E9A-7F49-8E33-87B6B50DC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98E4BF-E2BA-3848-8C00-89599CD993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8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07A6AA-7CA7-DF4C-9384-59300577B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is a title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40F576-7A61-FA44-82DA-6CF40515EF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a subheading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6B80B6-6829-DB46-8536-CD49EED4F1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82D9CB-F615-6345-ACE7-E88FCA8DCB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4E72B3-53F9-2744-8D99-95C75B5E0768}"/>
              </a:ext>
            </a:extLst>
          </p:cNvPr>
          <p:cNvSpPr txBox="1"/>
          <p:nvPr/>
        </p:nvSpPr>
        <p:spPr>
          <a:xfrm>
            <a:off x="467139" y="427384"/>
            <a:ext cx="3786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The below three slides are options </a:t>
            </a:r>
            <a:b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</a:b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for Title slides. There is a slide option without images, and options </a:t>
            </a:r>
            <a:b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</a:br>
            <a:r>
              <a:rPr lang="en-US" b="1" dirty="0">
                <a:latin typeface="Barlow SemiBold" pitchFamily="2" charset="77"/>
                <a:ea typeface="DIN 2014 Demi" panose="020B0504020202020204" pitchFamily="34" charset="77"/>
              </a:rPr>
              <a:t>to add images.</a:t>
            </a:r>
          </a:p>
        </p:txBody>
      </p:sp>
    </p:spTree>
    <p:extLst>
      <p:ext uri="{BB962C8B-B14F-4D97-AF65-F5344CB8AC3E}">
        <p14:creationId xmlns:p14="http://schemas.microsoft.com/office/powerpoint/2010/main" val="315950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7C9133-780F-1B42-AA0D-12632C1DF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69345"/>
            <a:ext cx="6506097" cy="86562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is a title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6D9D1B-EA09-B14A-8EB9-F8238ABF8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a subheading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E918CA2-1BE6-4A0F-9BCB-9358BED3E7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280" y="3865934"/>
            <a:ext cx="3497815" cy="28457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A0439C-9F38-440F-A804-8B90137A9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80" y="3537942"/>
            <a:ext cx="3497815" cy="28457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48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B89095A-8372-5A43-9BD2-F4033B4FF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69345"/>
            <a:ext cx="7671729" cy="178125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2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851D0B-B204-4872-B555-02DBB8E074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CBE02-FD3F-46A9-885F-B3E7820F88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6BFB79-902C-4D05-AE31-C8075825E3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EF0D025-E797-449C-A0D6-084F798D697C}"/>
              </a:ext>
            </a:extLst>
          </p:cNvPr>
          <p:cNvSpPr txBox="1">
            <a:spLocks/>
          </p:cNvSpPr>
          <p:nvPr/>
        </p:nvSpPr>
        <p:spPr>
          <a:xfrm>
            <a:off x="430280" y="2470080"/>
            <a:ext cx="5665720" cy="95923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kern="120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/>
              <a:t>Get free access to the Adobe Creative Cloud anywhere, on any device, for the entire time you’re studying at Swinburne.</a:t>
            </a:r>
          </a:p>
          <a:p>
            <a:pPr>
              <a:defRPr/>
            </a:pPr>
            <a:r>
              <a:rPr lang="en-GB" dirty="0"/>
              <a:t>There’s wi-fi across campus and the on-campus library and computer labs provide you with the space and resources for study outside class.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24F7078-7EEE-415E-B809-1279A0CD8A0A}"/>
              </a:ext>
            </a:extLst>
          </p:cNvPr>
          <p:cNvSpPr txBox="1">
            <a:spLocks/>
          </p:cNvSpPr>
          <p:nvPr/>
        </p:nvSpPr>
        <p:spPr>
          <a:xfrm>
            <a:off x="430280" y="3733083"/>
            <a:ext cx="4520543" cy="33730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There’s also a range of services to support your wellbeing: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F218183-5386-4D9E-BD55-B8DFD3010F6A}"/>
              </a:ext>
            </a:extLst>
          </p:cNvPr>
          <p:cNvSpPr txBox="1">
            <a:spLocks/>
          </p:cNvSpPr>
          <p:nvPr/>
        </p:nvSpPr>
        <p:spPr>
          <a:xfrm>
            <a:off x="430280" y="4070384"/>
            <a:ext cx="4520543" cy="1925466"/>
          </a:xfrm>
          <a:prstGeom prst="rect">
            <a:avLst/>
          </a:prstGeom>
        </p:spPr>
        <p:txBody>
          <a:bodyPr numCol="2" spcCol="4572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Open Sans" panose="020B06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careers and employment </a:t>
            </a:r>
            <a:endParaRPr lang="en-GB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counselling </a:t>
            </a:r>
          </a:p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health </a:t>
            </a:r>
          </a:p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housing </a:t>
            </a:r>
          </a:p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disability support</a:t>
            </a:r>
          </a:p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financial advice</a:t>
            </a:r>
          </a:p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learning and study skills</a:t>
            </a:r>
          </a:p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Advocacy</a:t>
            </a:r>
          </a:p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legal advice</a:t>
            </a:r>
          </a:p>
          <a:p>
            <a:pPr marL="169863" indent="-169863"/>
            <a:r>
              <a:rPr lang="en-GB" sz="12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child care.</a:t>
            </a:r>
            <a:endParaRPr lang="en-GB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GB" sz="1200" b="0" i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19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F77D1D-4028-4685-9086-1246C528B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DA4ADD-D45C-4CB2-851F-21DE1D6E2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6C6204-3A3C-4E82-AD78-8F36D303F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ubtitle 13">
            <a:extLst>
              <a:ext uri="{FF2B5EF4-FFF2-40B4-BE49-F238E27FC236}">
                <a16:creationId xmlns:a16="http://schemas.microsoft.com/office/drawing/2014/main" id="{8C38B62D-1821-4E75-AD5A-86B93680C30A}"/>
              </a:ext>
            </a:extLst>
          </p:cNvPr>
          <p:cNvSpPr txBox="1">
            <a:spLocks/>
          </p:cNvSpPr>
          <p:nvPr/>
        </p:nvSpPr>
        <p:spPr>
          <a:xfrm>
            <a:off x="430280" y="2463291"/>
            <a:ext cx="4638109" cy="46166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 i="0" kern="1200" cap="none" baseline="0">
                <a:solidFill>
                  <a:srgbClr val="00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dirty="0"/>
              <a:t>We offer a range of services to keep you feeling safe on campus, particularly during those late night study sessions.</a:t>
            </a: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EEC4DF4-D1AD-7A45-98B8-952437C43BE8}"/>
              </a:ext>
            </a:extLst>
          </p:cNvPr>
          <p:cNvSpPr txBox="1">
            <a:spLocks/>
          </p:cNvSpPr>
          <p:nvPr/>
        </p:nvSpPr>
        <p:spPr>
          <a:xfrm>
            <a:off x="430280" y="3060559"/>
            <a:ext cx="4638109" cy="2283639"/>
          </a:xfrm>
          <a:prstGeom prst="rect">
            <a:avLst/>
          </a:prstGeom>
        </p:spPr>
        <p:txBody>
          <a:bodyPr numCol="1" spcCol="4572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Open Sans" panose="020B06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Open Sans Light" panose="020B03060305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/>
              <a:t>Hawthorn night bus to drop you home locally</a:t>
            </a:r>
          </a:p>
          <a:p>
            <a:pPr>
              <a:defRPr/>
            </a:pPr>
            <a:r>
              <a:rPr lang="en-GB" dirty="0"/>
              <a:t>Security officers on patrol and available to accompany you anywhere on campus.</a:t>
            </a:r>
          </a:p>
          <a:p>
            <a:pPr>
              <a:defRPr/>
            </a:pPr>
            <a:r>
              <a:rPr lang="en-GB" dirty="0" err="1"/>
              <a:t>Safe@Swin</a:t>
            </a:r>
            <a:r>
              <a:rPr lang="en-GB" dirty="0"/>
              <a:t> app with links to emergency and support services, safety tools and campus maps.</a:t>
            </a:r>
          </a:p>
          <a:p>
            <a:pPr>
              <a:defRPr/>
            </a:pPr>
            <a:r>
              <a:rPr lang="en-GB" dirty="0"/>
              <a:t>Safer Community team for support on issues such as bullying and harassment.</a:t>
            </a:r>
          </a:p>
        </p:txBody>
      </p:sp>
    </p:spTree>
    <p:extLst>
      <p:ext uri="{BB962C8B-B14F-4D97-AF65-F5344CB8AC3E}">
        <p14:creationId xmlns:p14="http://schemas.microsoft.com/office/powerpoint/2010/main" val="1271693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C065B8C-B654-4D9D-B828-41653D2A3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1D8FD96E-4C26-4DAD-BAEC-78A285011D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5C1B5B9-F7C9-44F7-8AC1-912DD640E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213" y="1508852"/>
            <a:ext cx="10681668" cy="517525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4" name="Table 21">
            <a:extLst>
              <a:ext uri="{FF2B5EF4-FFF2-40B4-BE49-F238E27FC236}">
                <a16:creationId xmlns:a16="http://schemas.microsoft.com/office/drawing/2014/main" id="{D8F00CD5-DA06-4DB7-B744-76B281E0FF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598848"/>
              </p:ext>
            </p:extLst>
          </p:nvPr>
        </p:nvGraphicFramePr>
        <p:xfrm>
          <a:off x="430213" y="3040062"/>
          <a:ext cx="9691561" cy="2518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630361312"/>
                    </a:ext>
                  </a:extLst>
                </a:gridCol>
                <a:gridCol w="4413391">
                  <a:extLst>
                    <a:ext uri="{9D8B030D-6E8A-4147-A177-3AD203B41FA5}">
                      <a16:colId xmlns:a16="http://schemas.microsoft.com/office/drawing/2014/main" val="4177977347"/>
                    </a:ext>
                  </a:extLst>
                </a:gridCol>
                <a:gridCol w="1530209">
                  <a:extLst>
                    <a:ext uri="{9D8B030D-6E8A-4147-A177-3AD203B41FA5}">
                      <a16:colId xmlns:a16="http://schemas.microsoft.com/office/drawing/2014/main" val="2114188034"/>
                    </a:ext>
                  </a:extLst>
                </a:gridCol>
                <a:gridCol w="1919161">
                  <a:extLst>
                    <a:ext uri="{9D8B030D-6E8A-4147-A177-3AD203B41FA5}">
                      <a16:colId xmlns:a16="http://schemas.microsoft.com/office/drawing/2014/main" val="3516634778"/>
                    </a:ext>
                  </a:extLst>
                </a:gridCol>
              </a:tblGrid>
              <a:tr h="911044"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Barlow" pitchFamily="2" charset="77"/>
                        </a:rPr>
                        <a:t> Table copy here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Barlow" pitchFamily="2" charset="77"/>
                        </a:rPr>
                        <a:t>Second column copy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Barlow" pitchFamily="2" charset="77"/>
                        </a:rPr>
                        <a:t>Numbers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solidFill>
                            <a:schemeClr val="bg1"/>
                          </a:solidFill>
                          <a:latin typeface="Barlow" pitchFamily="2" charset="77"/>
                        </a:rPr>
                        <a:t>Fourth column copy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309366"/>
                  </a:ext>
                </a:extLst>
              </a:tr>
              <a:tr h="803861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Barlow" pitchFamily="2" charset="77"/>
                        </a:rPr>
                        <a:t> Table Content 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Table Content 1. Sentence copy can go here and also statistics or data. Lorem ipsum dolor </a:t>
                      </a:r>
                      <a:r>
                        <a:rPr lang="en-US" sz="1200" b="0" i="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ici</a:t>
                      </a:r>
                      <a:r>
                        <a:rPr lang="en-US" sz="1200" b="0" i="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5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Lorem ipsum dolor </a:t>
                      </a:r>
                      <a:r>
                        <a:rPr lang="en-US" sz="1200" b="0" i="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ici</a:t>
                      </a:r>
                      <a:r>
                        <a:rPr lang="en-US" sz="1200" b="0" i="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701207"/>
                  </a:ext>
                </a:extLst>
              </a:tr>
              <a:tr h="803861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Barlow" pitchFamily="2" charset="77"/>
                        </a:rPr>
                        <a:t> Table Content 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Table Content 1. Sentence copy can go here and also statistics or data. Lorem ipsum dolor </a:t>
                      </a:r>
                      <a:r>
                        <a:rPr lang="en-US" sz="1200" b="0" i="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ici</a:t>
                      </a:r>
                      <a:r>
                        <a:rPr lang="en-US" sz="1200" b="0" i="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5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Lorem ipsum dolor </a:t>
                      </a:r>
                      <a:r>
                        <a:rPr lang="en-US" sz="1200" b="0" i="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ici</a:t>
                      </a:r>
                      <a:r>
                        <a:rPr lang="en-US" sz="1200" b="0" i="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241493"/>
                  </a:ext>
                </a:extLst>
              </a:tr>
            </a:tbl>
          </a:graphicData>
        </a:graphic>
      </p:graphicFrame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C538ACBC-50AE-4A7A-9DC6-81D1E4F7ED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280" y="6335873"/>
            <a:ext cx="5049837" cy="2492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3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56C-8FA6-A24D-9D15-5630420246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BE53B-DCDD-384B-83A7-6FB37BB00D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ABD45-C2A3-AE49-A875-BD97DC6E08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119BE-880F-5345-96EE-4CF4AAC7B2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4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D59526-39BA-4B23-9392-DB07E8B39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2F1BD2B-00DA-4F7F-AE2A-8AE7F6D5F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6BA70-87C0-4E2A-AC9D-9B076E2CE8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7AE9BB-5D7F-4FF7-8A74-B8C904603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016A37-5AD9-4DA5-9A56-65C37ADC3E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1648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FED860-2694-4A9B-B359-79C8FF1C59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8D5FC20-8C6D-4169-9F7B-165C3208F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D214A05-255D-42DC-8519-040DD60FE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6E85D9-D22E-4130-B927-E9BBB6DBC9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946870-2C7A-495F-BBBB-60C703FA43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4233E2-2CED-4D38-8E9D-DFF17473C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5786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4E72B3-53F9-2744-8D99-95C75B5E0768}"/>
              </a:ext>
            </a:extLst>
          </p:cNvPr>
          <p:cNvSpPr txBox="1"/>
          <p:nvPr/>
        </p:nvSpPr>
        <p:spPr>
          <a:xfrm>
            <a:off x="467139" y="427384"/>
            <a:ext cx="378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Barlow SemiBold" pitchFamily="2" charset="77"/>
                <a:ea typeface="DIN 2014 Demi" panose="020B0504020202020204" pitchFamily="34" charset="77"/>
              </a:rPr>
              <a:t>The following Acknowledgement of Country slide should be included in all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113525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49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92633-BECE-6640-A355-6BF0F98DF33F}"/>
              </a:ext>
            </a:extLst>
          </p:cNvPr>
          <p:cNvSpPr txBox="1"/>
          <p:nvPr/>
        </p:nvSpPr>
        <p:spPr>
          <a:xfrm>
            <a:off x="467139" y="427384"/>
            <a:ext cx="3260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Barlow SemiBold" pitchFamily="2" charset="77"/>
                <a:ea typeface="DIN 2014 Demi" panose="020B0504020202020204" pitchFamily="34" charset="77"/>
              </a:rPr>
              <a:t>The below slide can be used as section slides. These are suitable if your presentation can be broken into sections.</a:t>
            </a:r>
            <a:endParaRPr lang="en-US" b="1" u="sng" dirty="0">
              <a:latin typeface="Barlow SemiBold" pitchFamily="2" charset="77"/>
              <a:ea typeface="DIN 2014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5212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1C98-A5FE-ED4E-B5D8-1E13D7FFD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280" y="1869344"/>
            <a:ext cx="5413929" cy="178125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25928"/>
      </p:ext>
    </p:extLst>
  </p:cSld>
  <p:clrMapOvr>
    <a:masterClrMapping/>
  </p:clrMapOvr>
</p:sld>
</file>

<file path=ppt/theme/theme1.xml><?xml version="1.0" encoding="utf-8"?>
<a:theme xmlns:a="http://schemas.openxmlformats.org/drawingml/2006/main" name="Swinburne">
  <a:themeElements>
    <a:clrScheme name="Swinburne">
      <a:dk1>
        <a:srgbClr val="000000"/>
      </a:dk1>
      <a:lt1>
        <a:sysClr val="window" lastClr="FFFFFF"/>
      </a:lt1>
      <a:dk2>
        <a:srgbClr val="3D3A3B"/>
      </a:dk2>
      <a:lt2>
        <a:srgbClr val="E7E7E8"/>
      </a:lt2>
      <a:accent1>
        <a:srgbClr val="3D3A3B"/>
      </a:accent1>
      <a:accent2>
        <a:srgbClr val="E7E7E8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0563C1"/>
      </a:hlink>
      <a:folHlink>
        <a:srgbClr val="954F72"/>
      </a:folHlink>
    </a:clrScheme>
    <a:fontScheme name="SwinburneFonts">
      <a:majorFont>
        <a:latin typeface="Barlow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nburne" id="{2F5F439F-722C-4FD2-84ED-4D1CD1AFAB38}" vid="{5462BE9E-DCA2-451B-A3C6-85FCFC9823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4A9E6E55628542A9E00D522079AB8A" ma:contentTypeVersion="13" ma:contentTypeDescription="Create a new document." ma:contentTypeScope="" ma:versionID="bc9d5ad7b866290eeea8d0330b62b471">
  <xsd:schema xmlns:xsd="http://www.w3.org/2001/XMLSchema" xmlns:xs="http://www.w3.org/2001/XMLSchema" xmlns:p="http://schemas.microsoft.com/office/2006/metadata/properties" xmlns:ns2="6db94942-8a34-4a30-a8e6-78b89cf29212" xmlns:ns3="32a27114-0f9b-470d-a484-01f5ccaf5a0e" targetNamespace="http://schemas.microsoft.com/office/2006/metadata/properties" ma:root="true" ma:fieldsID="b30f91d08ecb2ef14acd979bef34f993" ns2:_="" ns3:_="">
    <xsd:import namespace="6db94942-8a34-4a30-a8e6-78b89cf29212"/>
    <xsd:import namespace="32a27114-0f9b-470d-a484-01f5ccaf5a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b94942-8a34-4a30-a8e6-78b89cf29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27114-0f9b-470d-a484-01f5ccaf5a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4B8229-934D-4FDB-94FE-E9083E54B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b94942-8a34-4a30-a8e6-78b89cf29212"/>
    <ds:schemaRef ds:uri="32a27114-0f9b-470d-a484-01f5ccaf5a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4C5A5F-5895-4E78-BACE-B717DFEC29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8B5A9C-D132-4FCF-951F-362122C708F1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6db94942-8a34-4a30-a8e6-78b89cf29212"/>
    <ds:schemaRef ds:uri="32a27114-0f9b-470d-a484-01f5ccaf5a0e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Swinburne</Template>
  <TotalTime>957</TotalTime>
  <Words>446</Words>
  <Application>Microsoft Office PowerPoint</Application>
  <PresentationFormat>Widescreen</PresentationFormat>
  <Paragraphs>53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Open Sans Semibold</vt:lpstr>
      <vt:lpstr>Barlow SemiBold</vt:lpstr>
      <vt:lpstr>Open Sans</vt:lpstr>
      <vt:lpstr>Calibri</vt:lpstr>
      <vt:lpstr>Arial</vt:lpstr>
      <vt:lpstr>Barlow Light</vt:lpstr>
      <vt:lpstr>Barlow</vt:lpstr>
      <vt:lpstr>Open Sans Light</vt:lpstr>
      <vt:lpstr>Swinburne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a title</vt:lpstr>
      <vt:lpstr>This is a title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 Walsh</dc:creator>
  <cp:lastModifiedBy>ivy irada</cp:lastModifiedBy>
  <cp:revision>143</cp:revision>
  <dcterms:created xsi:type="dcterms:W3CDTF">2021-04-21T06:12:21Z</dcterms:created>
  <dcterms:modified xsi:type="dcterms:W3CDTF">2021-06-16T02:42:25Z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0x010100144A9E6E55628542A9E00D522079AB8A</vt:lpwstr>
  </property>
</Properties>
</file>